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1C86D-E7ED-4B67-9686-6A2E890CD9F0}" v="54" dt="2025-09-01T11:21:05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B315-44E0-4193-A8FD-5889A0487850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B8265-6D06-4CD4-8A07-63B70BD0E7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51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Tallkottkörteln kallas även epifysen och bildar melatonin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265-6D06-4CD4-8A07-63B70BD0E70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12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som händer när signalmolekyl binder med en receptor på cellens cellmembran är väldigt komplicerat!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265-6D06-4CD4-8A07-63B70BD0E70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8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72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79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96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5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8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0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53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51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86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5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9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9DB67-389C-4B48-93F4-A25DB77B2EAC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B1CEF4-2AD0-4D9A-9F17-8177C7A97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492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D0FEB-8969-8BCC-B061-C7140B1B2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556D83-9DC5-E92F-969B-D332B18AE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Cell kommunikation </a:t>
            </a:r>
          </a:p>
        </p:txBody>
      </p:sp>
    </p:spTree>
    <p:extLst>
      <p:ext uri="{BB962C8B-B14F-4D97-AF65-F5344CB8AC3E}">
        <p14:creationId xmlns:p14="http://schemas.microsoft.com/office/powerpoint/2010/main" val="36361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7EB10-99C3-1117-D556-4486122E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Sinnesorgan och sinnesceller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D65EAC-DDF3-E034-725F-63966984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En organism måste kunna känna av och reagera på sin omgivning </a:t>
            </a:r>
          </a:p>
          <a:p>
            <a:r>
              <a:rPr lang="sv-SE" dirty="0"/>
              <a:t>I sinnesorgan finns sinnesceller som reagerar till: </a:t>
            </a:r>
          </a:p>
          <a:p>
            <a:pPr lvl="1"/>
            <a:r>
              <a:rPr lang="sv-SE" dirty="0"/>
              <a:t>Ljus </a:t>
            </a:r>
          </a:p>
          <a:p>
            <a:pPr lvl="1"/>
            <a:r>
              <a:rPr lang="sv-SE" dirty="0"/>
              <a:t>Ljud </a:t>
            </a:r>
          </a:p>
          <a:p>
            <a:pPr lvl="1"/>
            <a:r>
              <a:rPr lang="sv-SE" dirty="0"/>
              <a:t>Kemiska signaler </a:t>
            </a:r>
          </a:p>
          <a:p>
            <a:r>
              <a:rPr lang="sv-SE" dirty="0"/>
              <a:t>Celler i en flercellig organism måste också kommunicera med varandra </a:t>
            </a:r>
          </a:p>
          <a:p>
            <a:pPr lvl="1"/>
            <a:r>
              <a:rPr lang="sv-SE" dirty="0"/>
              <a:t>Cellkontakt </a:t>
            </a:r>
          </a:p>
          <a:p>
            <a:pPr lvl="1"/>
            <a:r>
              <a:rPr lang="sv-SE" dirty="0"/>
              <a:t>Signalämnen till celler i närheten </a:t>
            </a:r>
          </a:p>
          <a:p>
            <a:pPr lvl="1"/>
            <a:r>
              <a:rPr lang="sv-SE" dirty="0"/>
              <a:t>Signalering via nervceller </a:t>
            </a:r>
          </a:p>
          <a:p>
            <a:pPr lvl="1"/>
            <a:r>
              <a:rPr lang="sv-SE" dirty="0"/>
              <a:t>Signalering via hormoner </a:t>
            </a:r>
          </a:p>
        </p:txBody>
      </p:sp>
      <p:pic>
        <p:nvPicPr>
          <p:cNvPr id="1028" name="Picture 4" descr="Blastocyst - Wikipedia">
            <a:extLst>
              <a:ext uri="{FF2B5EF4-FFF2-40B4-BE49-F238E27FC236}">
                <a16:creationId xmlns:a16="http://schemas.microsoft.com/office/drawing/2014/main" id="{74A67645-571D-5116-F5F7-0A1769E8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29" y="2042963"/>
            <a:ext cx="5163221" cy="39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0B7515-104A-19A3-B3C3-2B61EBA0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 via cellkontakt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0B17BE-E24B-F56D-3823-F0F49B6A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3575" cy="4351338"/>
          </a:xfrm>
        </p:spPr>
        <p:txBody>
          <a:bodyPr>
            <a:normAutofit/>
          </a:bodyPr>
          <a:lstStyle/>
          <a:p>
            <a:r>
              <a:rPr lang="sv-SE" dirty="0" err="1"/>
              <a:t>Glykokalyx</a:t>
            </a:r>
            <a:r>
              <a:rPr lang="sv-SE" dirty="0"/>
              <a:t> flaggar cellen för identifiering av andra celler som har passande receptorer </a:t>
            </a:r>
          </a:p>
          <a:p>
            <a:r>
              <a:rPr lang="sv-SE" dirty="0"/>
              <a:t>Proteiner av en cell kan identifieras av andra celler via receptorer </a:t>
            </a:r>
          </a:p>
          <a:p>
            <a:r>
              <a:rPr lang="sv-SE" dirty="0"/>
              <a:t>Leder till att celler i en vävnad ”känner igen” varandra</a:t>
            </a:r>
          </a:p>
          <a:p>
            <a:r>
              <a:rPr lang="sv-SE" dirty="0"/>
              <a:t>Leder till att försvarssystemet upptäcker vilka celler att bekämpa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7B9A247-A240-B917-786A-196AF4F9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1" t="947" b="4307"/>
          <a:stretch>
            <a:fillRect/>
          </a:stretch>
        </p:blipFill>
        <p:spPr>
          <a:xfrm>
            <a:off x="6581420" y="2092323"/>
            <a:ext cx="5610580" cy="31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5A3DE-22B3-437F-B5B6-FAADE2AC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Signalämnen till celler i närheten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F0DBD4-A355-8CC6-A2F2-20CCBA23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9136" cy="4351338"/>
          </a:xfrm>
        </p:spPr>
        <p:txBody>
          <a:bodyPr/>
          <a:lstStyle/>
          <a:p>
            <a:r>
              <a:rPr lang="sv-SE" dirty="0"/>
              <a:t>Mellan celler kan det finnas membranproteiner som bygger kanaler </a:t>
            </a:r>
            <a:r>
              <a:rPr lang="sv-SE" i="1" dirty="0"/>
              <a:t>s.k. kopplingar </a:t>
            </a:r>
            <a:endParaRPr lang="sv-SE" dirty="0"/>
          </a:p>
          <a:p>
            <a:pPr lvl="1"/>
            <a:r>
              <a:rPr lang="sv-SE" dirty="0"/>
              <a:t>Signalämnen kan sprida via öppna kopplingar </a:t>
            </a:r>
          </a:p>
          <a:p>
            <a:r>
              <a:rPr lang="sv-SE" dirty="0"/>
              <a:t>Celler kan sprida signalämnen och stimulera flera närliggande celler samtidigt </a:t>
            </a:r>
          </a:p>
          <a:p>
            <a:pPr lvl="1"/>
            <a:r>
              <a:rPr lang="sv-SE" dirty="0"/>
              <a:t>”lokala hormoner”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333A4C-E63F-89A1-8C4B-C83F9924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36" y="2022475"/>
            <a:ext cx="6329198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D5488-6B6F-02CE-6D91-A06A27B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Signalering via nervceller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0D0106-AEFA-6A32-229A-205899D94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4475" cy="4351338"/>
          </a:xfrm>
        </p:spPr>
        <p:txBody>
          <a:bodyPr/>
          <a:lstStyle/>
          <a:p>
            <a:r>
              <a:rPr lang="sv-SE" dirty="0"/>
              <a:t>Nervceller kan leda elektriska impulser genom långa utskott </a:t>
            </a:r>
          </a:p>
          <a:p>
            <a:r>
              <a:rPr lang="sv-SE" dirty="0"/>
              <a:t>I änden av nervcellen finns </a:t>
            </a:r>
            <a:r>
              <a:rPr lang="sv-SE" dirty="0" err="1"/>
              <a:t>vesiklar</a:t>
            </a:r>
            <a:r>
              <a:rPr lang="sv-SE" dirty="0"/>
              <a:t> med signalämnen i </a:t>
            </a:r>
          </a:p>
          <a:p>
            <a:r>
              <a:rPr lang="sv-SE" dirty="0"/>
              <a:t>När elektriska impulser når nervcell ände töms signalämnen till ansluten cell </a:t>
            </a:r>
          </a:p>
          <a:p>
            <a:r>
              <a:rPr lang="sv-SE" dirty="0"/>
              <a:t>Receptorer på mottagarcell stimuleras och svarar på signalämnen </a:t>
            </a:r>
          </a:p>
        </p:txBody>
      </p:sp>
      <p:pic>
        <p:nvPicPr>
          <p:cNvPr id="4098" name="Picture 2" descr="Nervcellens anatomi och funktion - Magnus Ehingers undervisning">
            <a:extLst>
              <a:ext uri="{FF2B5EF4-FFF2-40B4-BE49-F238E27FC236}">
                <a16:creationId xmlns:a16="http://schemas.microsoft.com/office/drawing/2014/main" id="{68E147FB-5D48-D773-E148-04349B20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02" y="0"/>
            <a:ext cx="5331048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rvcell – Wikipedia">
            <a:extLst>
              <a:ext uri="{FF2B5EF4-FFF2-40B4-BE49-F238E27FC236}">
                <a16:creationId xmlns:a16="http://schemas.microsoft.com/office/drawing/2014/main" id="{11295685-D61A-2EEC-6086-27155A0F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79" y="3016250"/>
            <a:ext cx="5262671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D268B7-1C95-A7A8-BC32-299AA579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Signalering via hormoner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6A1371-E0B8-DE8D-7681-DD0D9805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5951" cy="4351338"/>
          </a:xfrm>
        </p:spPr>
        <p:txBody>
          <a:bodyPr/>
          <a:lstStyle/>
          <a:p>
            <a:r>
              <a:rPr lang="sv-SE" dirty="0"/>
              <a:t>Hormoner är signalämnen som bildas på ett ställe i kroppen och påverkar celler på andra ställen </a:t>
            </a:r>
          </a:p>
          <a:p>
            <a:r>
              <a:rPr lang="sv-SE" dirty="0"/>
              <a:t>Sprids med blodet </a:t>
            </a:r>
          </a:p>
          <a:p>
            <a:r>
              <a:rPr lang="sv-SE" dirty="0"/>
              <a:t>Målceller har en passande receptor där hormonen binds till </a:t>
            </a:r>
          </a:p>
          <a:p>
            <a:r>
              <a:rPr lang="sv-SE" dirty="0"/>
              <a:t>Efter bindningen sker effekten </a:t>
            </a:r>
          </a:p>
          <a:p>
            <a:r>
              <a:rPr lang="sv-SE" dirty="0"/>
              <a:t>Hormonerna bildas av celler i </a:t>
            </a:r>
            <a:r>
              <a:rPr lang="sv-SE" i="1" dirty="0"/>
              <a:t>inresekretoriska </a:t>
            </a:r>
            <a:r>
              <a:rPr lang="sv-SE" dirty="0"/>
              <a:t>körtlar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5930E3-4617-2A6F-6AA3-E42E6E6A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51" y="1984075"/>
            <a:ext cx="5899345" cy="36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1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5A9A7-E604-1FC2-8DAA-260D82C1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Målcellen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761F1B-DEA7-B7AE-EAA1-8FE0A7DB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5257799" cy="4782209"/>
          </a:xfrm>
        </p:spPr>
        <p:txBody>
          <a:bodyPr>
            <a:normAutofit/>
          </a:bodyPr>
          <a:lstStyle/>
          <a:p>
            <a:r>
              <a:rPr lang="sv-SE" dirty="0"/>
              <a:t>Kortfattat: </a:t>
            </a:r>
          </a:p>
          <a:p>
            <a:pPr lvl="1"/>
            <a:r>
              <a:rPr lang="sv-SE" dirty="0"/>
              <a:t>Bindning </a:t>
            </a:r>
          </a:p>
          <a:p>
            <a:pPr lvl="1"/>
            <a:r>
              <a:rPr lang="sv-SE" i="1" dirty="0"/>
              <a:t>Sekundära budbärare</a:t>
            </a:r>
            <a:r>
              <a:rPr lang="sv-SE" dirty="0"/>
              <a:t> aktiveras </a:t>
            </a:r>
          </a:p>
          <a:p>
            <a:pPr lvl="2"/>
            <a:r>
              <a:rPr lang="sv-SE" dirty="0"/>
              <a:t>Aktivera eller inhibera speciella enzymer i cellen (t.ex. </a:t>
            </a:r>
            <a:r>
              <a:rPr lang="sv-SE" i="1" dirty="0"/>
              <a:t>reglerande proteiner (genreglering) </a:t>
            </a:r>
            <a:endParaRPr lang="sv-SE" dirty="0"/>
          </a:p>
          <a:p>
            <a:pPr lvl="1"/>
            <a:r>
              <a:rPr lang="sv-SE" i="1" dirty="0"/>
              <a:t>Kedja av reaktioner </a:t>
            </a:r>
            <a:r>
              <a:rPr lang="sv-SE" dirty="0"/>
              <a:t>via fler budbärare som avlösa varandra i kemiska reaktioner </a:t>
            </a:r>
          </a:p>
          <a:p>
            <a:pPr lvl="1"/>
            <a:r>
              <a:rPr lang="sv-SE" dirty="0"/>
              <a:t>Hydrofoba signalmolekyler kan passera igenom cellmembranet och binda till receptorer i cellplasman </a:t>
            </a:r>
          </a:p>
        </p:txBody>
      </p:sp>
      <p:pic>
        <p:nvPicPr>
          <p:cNvPr id="5" name="Bildobjekt 4" descr="En bild som visar text, bok, karta&#10;&#10;AI-genererat innehåll kan vara felaktigt.">
            <a:extLst>
              <a:ext uri="{FF2B5EF4-FFF2-40B4-BE49-F238E27FC236}">
                <a16:creationId xmlns:a16="http://schemas.microsoft.com/office/drawing/2014/main" id="{7217FC48-729E-E2BB-2494-35233D31E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25652" r="18518" b="23056"/>
          <a:stretch>
            <a:fillRect/>
          </a:stretch>
        </p:blipFill>
        <p:spPr>
          <a:xfrm>
            <a:off x="6446810" y="711718"/>
            <a:ext cx="5400675" cy="5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3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624C1A-C649-F5AF-8065-62632E9BB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4400" dirty="0"/>
              <a:t>Skriv om presentationen i en sammanfattande text inklusive ritningar. Använd egna ord!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76E4DE7-9C4E-E358-7778-4F6B59B1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00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306</Words>
  <Application>Microsoft Office PowerPoint</Application>
  <PresentationFormat>Bredbild</PresentationFormat>
  <Paragraphs>46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Biologi 2</vt:lpstr>
      <vt:lpstr>Sinnesorgan och sinnesceller </vt:lpstr>
      <vt:lpstr>Kommunikation via cellkontakt </vt:lpstr>
      <vt:lpstr>Signalämnen till celler i närheten </vt:lpstr>
      <vt:lpstr>Signalering via nervceller </vt:lpstr>
      <vt:lpstr>Signalering via hormoner </vt:lpstr>
      <vt:lpstr>Målcellen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2025-08-28T07:00:39Z</dcterms:created>
  <dcterms:modified xsi:type="dcterms:W3CDTF">2025-09-01T11:26:52Z</dcterms:modified>
</cp:coreProperties>
</file>